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489" r:id="rId2"/>
    <p:sldId id="477" r:id="rId3"/>
  </p:sldIdLst>
  <p:sldSz cx="12192000" cy="6858000"/>
  <p:notesSz cx="6858000" cy="91440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22" clrIdx="0">
    <p:extLst>
      <p:ext uri="{19B8F6BF-5375-455C-9EA6-DF929625EA0E}">
        <p15:presenceInfo xmlns:p15="http://schemas.microsoft.com/office/powerpoint/2012/main" userId="f9baefb5c54013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257"/>
    <a:srgbClr val="0EA9EF"/>
    <a:srgbClr val="060A5E"/>
    <a:srgbClr val="060A56"/>
    <a:srgbClr val="02318E"/>
    <a:srgbClr val="E6E6E6"/>
    <a:srgbClr val="5E5E91"/>
    <a:srgbClr val="000050"/>
    <a:srgbClr val="DCDCE7"/>
    <a:srgbClr val="BAB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517" autoAdjust="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2" d="100"/>
        <a:sy n="102" d="100"/>
      </p:scale>
      <p:origin x="0" y="-6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9452-3F13-4372-AFBA-CDE75DCD2C16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DFDBD-580D-4E87-946F-4BBF1D204D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4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3232-2771-45CC-37F4-9864F5672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FFFF7-4D8E-46DB-0381-34A8AB85D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3833C-A089-8451-860C-E76078E09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N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F4AE0-FDA8-F974-4CDD-950D6AEE1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DFDBD-580D-4E87-946F-4BBF1D204D9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79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DFDBD-580D-4E87-946F-4BBF1D204D9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02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07B8-9C5D-5CA2-1187-4EFDC0141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8FC3A-988E-6FE1-90B4-84C8F596B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DBD35-AB47-729B-864B-86FAF3DD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FA55-6B8C-8AA6-FA2C-4940A4F6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10C3D-91E1-F110-3632-DB60236C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39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DE82-440E-2D28-3666-4338841C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84ED-0A2B-7375-A004-336DB6D2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0506-4703-BEE7-00F0-B3B9F8F06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15657-8157-F831-A6C6-2AC5031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DED92-EAAB-83B2-A9C1-8E2E6732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93CCA-41CC-7405-F2AA-0B20CF2A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8AAB-74A1-3E39-05E4-31B66305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45626-AC33-254F-11FC-14F98B1E8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98F4D-127E-7E3A-954B-3FBE189C3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E50E6-FC4E-2C3F-9A77-74FB6296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4540C-E5FB-B4B6-BBBC-86355B4F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7C857-77C4-071A-A0B1-A374E2AE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79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FA0F-DE1E-E9D7-E5F2-CF7D7BF4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C09D7-10C7-B6AD-F8F7-46DB1A47A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9D2BF-61DE-7D61-7D8D-45751DEB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06AA3-ED98-67DB-4E46-904F4D9E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7163-9568-C495-0CBD-82B5BF6E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61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DBFD3F-47DA-3978-7EDB-87B7B7671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EDA78-09F0-A76A-A0B3-FE456E588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710E-42BD-A572-4747-0893A897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AB98C-0E8F-E986-5462-62D5CC52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DF909-7383-1E48-FB07-7E8398CB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59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FCA05E-57CE-C8D8-A7AD-8A15F904A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06870C-CE9E-CC80-A554-86D33C0FC51B}"/>
              </a:ext>
            </a:extLst>
          </p:cNvPr>
          <p:cNvSpPr/>
          <p:nvPr userDrawn="1"/>
        </p:nvSpPr>
        <p:spPr>
          <a:xfrm>
            <a:off x="0" y="2465798"/>
            <a:ext cx="12192000" cy="440351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2593">
                <a:schemeClr val="bg2">
                  <a:alpha val="0"/>
                </a:schemeClr>
              </a:gs>
              <a:gs pos="55000">
                <a:schemeClr val="bg2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FCA05E-57CE-C8D8-A7AD-8A15F904A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06870C-CE9E-CC80-A554-86D33C0FC51B}"/>
              </a:ext>
            </a:extLst>
          </p:cNvPr>
          <p:cNvSpPr/>
          <p:nvPr userDrawn="1"/>
        </p:nvSpPr>
        <p:spPr>
          <a:xfrm>
            <a:off x="0" y="2465798"/>
            <a:ext cx="12192000" cy="440351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2593">
                <a:schemeClr val="bg2">
                  <a:alpha val="0"/>
                </a:schemeClr>
              </a:gs>
              <a:gs pos="55000">
                <a:schemeClr val="bg2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C027A80-FB35-2B9C-330B-EE1B6AE69D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2" y="6277510"/>
            <a:ext cx="1374296" cy="3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1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8A5F-E022-6FCB-CF86-2D7ABE0F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91F5-495B-CF6F-067E-4AE655FF5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C316A-CCB8-4460-7389-A74F1DAF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AA43C-F258-A8CF-1257-9C0CF40A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701B-4E8B-5183-8C06-3E62BFED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098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13D0-2498-A258-6549-37E64C7B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65217-90ED-30A9-9E0A-145CFF537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FE43-ECCF-21FB-58D9-F874E67C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299A-65CE-32FC-6644-3B01466A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C7524-5F77-F6C8-B7BC-F7F0A3F0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12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E353-1ED7-A620-2604-695143F9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C7968-0E7A-7FCF-82E2-2829745DF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2B9D4-FFF5-F6A0-A68A-E919C8E1E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894EB-07DC-8DD9-A2AB-A067192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1D0D9-52A8-0499-EFF5-1501EEF4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68254-E03C-C3B6-AB31-DD313307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53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BF68-D2C9-F6F5-8A8C-FF98E2CB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3B228-055E-DF14-48E1-78C4EC252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DDFD7-4D35-734F-083D-94C689E6E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2A7DF-A68B-1061-43B8-050459FA8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023FF-6C37-EC0B-B9FB-4BDF81923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8A263-FA31-149C-E9B6-DF015BB3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4CB22-C5FB-C223-F963-FE6ACA4D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C2F08-7342-7D27-CDED-894C44E0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1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FE1F71-E341-9747-6BC6-C93D338BC47D}"/>
              </a:ext>
            </a:extLst>
          </p:cNvPr>
          <p:cNvSpPr/>
          <p:nvPr userDrawn="1"/>
        </p:nvSpPr>
        <p:spPr>
          <a:xfrm>
            <a:off x="0" y="2465798"/>
            <a:ext cx="12192000" cy="440351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2593">
                <a:schemeClr val="bg2">
                  <a:alpha val="0"/>
                </a:schemeClr>
              </a:gs>
              <a:gs pos="55000">
                <a:schemeClr val="bg2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D59BD722-618D-79D0-FC62-DF88F93BC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70" y="6128284"/>
            <a:ext cx="1996071" cy="479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01546F-4AFA-9CC3-CA60-5E88589A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8F069-3599-CF99-7693-6649C790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48494-C648-ED63-43F1-83C7E991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B5C7D-CED4-E761-CA6B-24700DE8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981E8-8CF1-7FB5-6349-362746AA2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6" y="6075316"/>
            <a:ext cx="1561014" cy="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23E87-B57E-69C7-162D-BB62E1088D51}"/>
              </a:ext>
            </a:extLst>
          </p:cNvPr>
          <p:cNvSpPr/>
          <p:nvPr userDrawn="1"/>
        </p:nvSpPr>
        <p:spPr>
          <a:xfrm>
            <a:off x="0" y="2465798"/>
            <a:ext cx="12192000" cy="440351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2593">
                <a:schemeClr val="bg2">
                  <a:alpha val="0"/>
                </a:schemeClr>
              </a:gs>
              <a:gs pos="55000">
                <a:schemeClr val="bg2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ABDA0-9308-F187-57AE-51490F28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C08EE-E34A-BB46-5009-E05EBA30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C5DEE-236D-FD76-8C55-F0150CC7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7CB8853-C2D6-B704-9962-DCFF90CD1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70" y="6128284"/>
            <a:ext cx="1996071" cy="4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8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FCA05E-57CE-C8D8-A7AD-8A15F904A1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3CEEE-B249-C79D-79D7-127FDDF6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F0056-F06D-557B-8C1B-BD0B0238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E95E-CB90-8F0F-6A58-48940B0C7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ABF7-A67C-4865-A938-341C1FFA63B0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D657-549D-882F-AF86-5B2BFB7E1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964A-AA49-5773-FE2B-E4BD5C26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FB9B-66D8-4B9A-BD4B-300D3CB02C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54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5ADDF-D514-CA1F-3445-48DCA9481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FB8CE03-418C-D837-08E2-9D77EE59BEFC}"/>
              </a:ext>
            </a:extLst>
          </p:cNvPr>
          <p:cNvGrpSpPr/>
          <p:nvPr/>
        </p:nvGrpSpPr>
        <p:grpSpPr>
          <a:xfrm>
            <a:off x="0" y="1082630"/>
            <a:ext cx="12172336" cy="72854"/>
            <a:chOff x="0" y="3397244"/>
            <a:chExt cx="12172336" cy="728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D36911-C487-84D2-A73C-CD3A29C2180A}"/>
                </a:ext>
              </a:extLst>
            </p:cNvPr>
            <p:cNvGrpSpPr/>
            <p:nvPr/>
          </p:nvGrpSpPr>
          <p:grpSpPr>
            <a:xfrm>
              <a:off x="0" y="3397244"/>
              <a:ext cx="3631512" cy="72854"/>
              <a:chOff x="0" y="3177110"/>
              <a:chExt cx="3631512" cy="72854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311FC54-6104-5DF9-CE7A-37498B04B5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213537"/>
                <a:ext cx="35482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D767222-E9F4-7A5D-F7B7-182FD9A0E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58658" y="3177110"/>
                <a:ext cx="72854" cy="728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6F8D6C4-1833-75AC-3964-0A68E3DB8FCC}"/>
                </a:ext>
              </a:extLst>
            </p:cNvPr>
            <p:cNvGrpSpPr/>
            <p:nvPr/>
          </p:nvGrpSpPr>
          <p:grpSpPr>
            <a:xfrm>
              <a:off x="8526332" y="3397244"/>
              <a:ext cx="3646004" cy="72854"/>
              <a:chOff x="8526332" y="3177110"/>
              <a:chExt cx="3646004" cy="7285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1A2E65C-3726-3FD3-1836-0925F7A460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9522" y="3213537"/>
                <a:ext cx="35928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630D383-7714-F3A8-090C-4AC319465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6332" y="3177110"/>
                <a:ext cx="72854" cy="728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0A56882-7F3C-42A2-FF5A-299E1AAA9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1556" y="201508"/>
            <a:ext cx="3050958" cy="1134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CA3C2-261E-6CD7-7C4D-98F1B60CA6AF}"/>
              </a:ext>
            </a:extLst>
          </p:cNvPr>
          <p:cNvSpPr txBox="1"/>
          <p:nvPr/>
        </p:nvSpPr>
        <p:spPr>
          <a:xfrm>
            <a:off x="246862" y="285564"/>
            <a:ext cx="31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EA9EF"/>
                </a:solidFill>
              </a:rPr>
              <a:t>TAKE THE 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5682E-FDD2-E5EA-3B19-3297B2208EBB}"/>
              </a:ext>
            </a:extLst>
          </p:cNvPr>
          <p:cNvSpPr txBox="1"/>
          <p:nvPr/>
        </p:nvSpPr>
        <p:spPr>
          <a:xfrm>
            <a:off x="8797652" y="285564"/>
            <a:ext cx="31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3C257"/>
                </a:solidFill>
              </a:rPr>
              <a:t>SHARE THE CHALLENGE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490AC-AD7D-3B6A-4E23-9374AAF02EFD}"/>
              </a:ext>
            </a:extLst>
          </p:cNvPr>
          <p:cNvSpPr txBox="1"/>
          <p:nvPr/>
        </p:nvSpPr>
        <p:spPr>
          <a:xfrm>
            <a:off x="551193" y="571493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EXPERTS DO THE WORK!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rgbClr val="0EA9EF"/>
                </a:solidFill>
              </a:rPr>
              <a:t>YOU GET THE RESULTS!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26550-5902-68AF-32F7-9708D767EC27}"/>
              </a:ext>
            </a:extLst>
          </p:cNvPr>
          <p:cNvSpPr txBox="1"/>
          <p:nvPr/>
        </p:nvSpPr>
        <p:spPr>
          <a:xfrm>
            <a:off x="9101983" y="571493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EXPERTS DO THE WORK!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rgbClr val="53C257"/>
                </a:solidFill>
              </a:rPr>
              <a:t>YOU GET PAID DAILY!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63F5B-7EE9-D303-35DE-DCB4385F49AF}"/>
              </a:ext>
            </a:extLst>
          </p:cNvPr>
          <p:cNvSpPr txBox="1"/>
          <p:nvPr/>
        </p:nvSpPr>
        <p:spPr>
          <a:xfrm>
            <a:off x="152822" y="2456528"/>
            <a:ext cx="32337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EA9EF"/>
                </a:solidFill>
              </a:rPr>
              <a:t>What YOU Do?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You Provide Your Experts With Some Basic information!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rgbClr val="0EA9EF"/>
                </a:solidFill>
              </a:rPr>
              <a:t>What Your Experts Do?</a:t>
            </a:r>
            <a:endParaRPr lang="en-US" sz="1400" b="1" u="sng" dirty="0">
              <a:solidFill>
                <a:srgbClr val="0EA9EF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Turn Your </a:t>
            </a:r>
            <a:r>
              <a:rPr lang="en-US" sz="1400" b="1" dirty="0">
                <a:solidFill>
                  <a:schemeClr val="bg1"/>
                </a:solidFill>
              </a:rPr>
              <a:t>Expenses </a:t>
            </a:r>
            <a:r>
              <a:rPr lang="en-US" sz="1400" dirty="0">
                <a:solidFill>
                  <a:schemeClr val="bg1"/>
                </a:solidFill>
              </a:rPr>
              <a:t>Back</a:t>
            </a:r>
            <a:r>
              <a:rPr lang="en-US" sz="1400" b="1" dirty="0">
                <a:solidFill>
                  <a:schemeClr val="bg1"/>
                </a:solidFill>
              </a:rPr>
              <a:t> Into Income</a:t>
            </a:r>
            <a:r>
              <a:rPr lang="en-US" sz="1400" dirty="0">
                <a:solidFill>
                  <a:schemeClr val="bg1"/>
                </a:solidFill>
              </a:rPr>
              <a:t> For </a:t>
            </a:r>
            <a:r>
              <a:rPr lang="en-US" sz="1400" b="1" dirty="0">
                <a:solidFill>
                  <a:schemeClr val="bg1"/>
                </a:solidFill>
              </a:rPr>
              <a:t>YOU!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61DA04-6B42-2705-2336-5C19AF6765F1}"/>
              </a:ext>
            </a:extLst>
          </p:cNvPr>
          <p:cNvSpPr txBox="1"/>
          <p:nvPr/>
        </p:nvSpPr>
        <p:spPr>
          <a:xfrm>
            <a:off x="2169455" y="6205821"/>
            <a:ext cx="7835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EA9EF"/>
                </a:solidFill>
              </a:rPr>
              <a:t>IMMEDIATE</a:t>
            </a:r>
            <a:r>
              <a:rPr lang="en-US" sz="1200" b="1" dirty="0">
                <a:solidFill>
                  <a:schemeClr val="bg1"/>
                </a:solidFill>
              </a:rPr>
              <a:t> &amp; ONGOING RESULTS THAT </a:t>
            </a:r>
            <a:r>
              <a:rPr lang="en-US" sz="1200" b="1" dirty="0">
                <a:solidFill>
                  <a:srgbClr val="53C257"/>
                </a:solidFill>
              </a:rPr>
              <a:t>LAST A LIFETIME!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DBA664-903E-855E-843B-AF85DF27BCF5}"/>
              </a:ext>
            </a:extLst>
          </p:cNvPr>
          <p:cNvSpPr txBox="1"/>
          <p:nvPr/>
        </p:nvSpPr>
        <p:spPr>
          <a:xfrm>
            <a:off x="9088208" y="1338497"/>
            <a:ext cx="2575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3C257"/>
                </a:solidFill>
              </a:rPr>
              <a:t>MWR BUSINESS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$100 </a:t>
            </a:r>
            <a:r>
              <a:rPr lang="en-US" sz="1400" b="1" dirty="0">
                <a:solidFill>
                  <a:srgbClr val="53C257"/>
                </a:solidFill>
              </a:rPr>
              <a:t>one-time</a:t>
            </a:r>
            <a:r>
              <a:rPr lang="en-US" sz="1600" b="1" dirty="0"/>
              <a:t> </a:t>
            </a:r>
            <a:r>
              <a:rPr lang="en-US" sz="1200" b="1" dirty="0">
                <a:solidFill>
                  <a:schemeClr val="bg1"/>
                </a:solidFill>
              </a:rPr>
              <a:t>plus…</a:t>
            </a:r>
          </a:p>
          <a:p>
            <a:pPr algn="ctr"/>
            <a:r>
              <a:rPr lang="en-US" sz="1600" b="1" dirty="0"/>
              <a:t>MWR MEMBERSHIP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$149.97 </a:t>
            </a:r>
            <a:r>
              <a:rPr lang="en-US" sz="1400" b="1" dirty="0"/>
              <a:t>per month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38E0B2-EA68-A502-C360-DB463C0C7593}"/>
              </a:ext>
            </a:extLst>
          </p:cNvPr>
          <p:cNvSpPr txBox="1"/>
          <p:nvPr/>
        </p:nvSpPr>
        <p:spPr>
          <a:xfrm>
            <a:off x="3676124" y="3826146"/>
            <a:ext cx="4821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our Experts cannot put more money back in </a:t>
            </a:r>
            <a:br>
              <a:rPr lang="en-US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pockets than the cost of our Membership </a:t>
            </a:r>
            <a:br>
              <a:rPr lang="en-US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your first 30 days, </a:t>
            </a:r>
            <a:br>
              <a:rPr lang="en-US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MWR will give you a </a:t>
            </a:r>
            <a:r>
              <a:rPr lang="en-US" sz="1200" b="1" i="0" dirty="0">
                <a:solidFill>
                  <a:srgbClr val="0EA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REFUND!</a:t>
            </a:r>
            <a:endParaRPr lang="en-IN" sz="1200" b="1" dirty="0">
              <a:solidFill>
                <a:srgbClr val="0EA9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Google Shape;460;p18">
            <a:extLst>
              <a:ext uri="{FF2B5EF4-FFF2-40B4-BE49-F238E27FC236}">
                <a16:creationId xmlns:a16="http://schemas.microsoft.com/office/drawing/2014/main" id="{E7B5EDC2-133B-41B8-D4BB-5CD81B6389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8411" y="2722183"/>
            <a:ext cx="917243" cy="92272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BE6B2CA-B565-847C-D9D4-B5ED3969A969}"/>
              </a:ext>
            </a:extLst>
          </p:cNvPr>
          <p:cNvSpPr txBox="1"/>
          <p:nvPr/>
        </p:nvSpPr>
        <p:spPr>
          <a:xfrm>
            <a:off x="199395" y="4865206"/>
            <a:ext cx="314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EA9EF"/>
                </a:solidFill>
              </a:rPr>
              <a:t>AVERAGE MEMBER</a:t>
            </a:r>
            <a:r>
              <a:rPr lang="en-US" sz="1400" b="1" dirty="0">
                <a:solidFill>
                  <a:srgbClr val="0EA9EF"/>
                </a:solidFill>
              </a:rPr>
              <a:t>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rgbClr val="0EA9EF"/>
                </a:solidFill>
              </a:rPr>
              <a:t>EXPENSE TO INCOME RESULTS: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$2,173/Mo.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3BFB0A-CD88-6475-7B2F-3ED1B19E688C}"/>
              </a:ext>
            </a:extLst>
          </p:cNvPr>
          <p:cNvSpPr txBox="1"/>
          <p:nvPr/>
        </p:nvSpPr>
        <p:spPr>
          <a:xfrm>
            <a:off x="3434842" y="1499141"/>
            <a:ext cx="5304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EA9EF"/>
                </a:solidFill>
              </a:rPr>
              <a:t>With MWR... </a:t>
            </a:r>
            <a:r>
              <a:rPr lang="en-US" sz="1600" b="1" dirty="0">
                <a:solidFill>
                  <a:srgbClr val="0EA9EF"/>
                </a:solidFill>
              </a:rPr>
              <a:t>You’ve Got People!</a:t>
            </a:r>
            <a:br>
              <a:rPr lang="en-US" sz="1600" b="1" dirty="0">
                <a:solidFill>
                  <a:srgbClr val="0EA9EF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Just like the wealthy, you’ll now have a team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of Experts to shift your expenses back into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income for you from the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Government, Banks, &amp; Big Business!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BF20B5-E105-CB33-3C97-8ECCFD9267E7}"/>
              </a:ext>
            </a:extLst>
          </p:cNvPr>
          <p:cNvGrpSpPr/>
          <p:nvPr/>
        </p:nvGrpSpPr>
        <p:grpSpPr>
          <a:xfrm>
            <a:off x="248768" y="4036785"/>
            <a:ext cx="3166448" cy="764023"/>
            <a:chOff x="283272" y="4046030"/>
            <a:chExt cx="3166448" cy="7640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6A4E3F-2200-1020-6119-853147146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72" y="4046030"/>
              <a:ext cx="871519" cy="73866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C03487-895B-D639-BE01-8D08213F3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3224" y="4054545"/>
              <a:ext cx="871519" cy="738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34B967-0578-1313-7D5B-94349BA57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8248" y="4054546"/>
              <a:ext cx="871519" cy="7386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B0F51E-8AED-BD77-7ACF-1B0B28FEB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8201" y="4071388"/>
              <a:ext cx="871519" cy="73866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399357-5706-A8CF-003F-DD78527CAC9E}"/>
              </a:ext>
            </a:extLst>
          </p:cNvPr>
          <p:cNvGrpSpPr/>
          <p:nvPr/>
        </p:nvGrpSpPr>
        <p:grpSpPr>
          <a:xfrm>
            <a:off x="273105" y="5757484"/>
            <a:ext cx="2993183" cy="912845"/>
            <a:chOff x="328348" y="5766567"/>
            <a:chExt cx="2993183" cy="91284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B053CE-D5EF-4A70-99BB-A8F445560952}"/>
                </a:ext>
              </a:extLst>
            </p:cNvPr>
            <p:cNvSpPr/>
            <p:nvPr/>
          </p:nvSpPr>
          <p:spPr>
            <a:xfrm>
              <a:off x="328348" y="6186969"/>
              <a:ext cx="299318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300" dirty="0">
                  <a:solidFill>
                    <a:schemeClr val="bg1"/>
                  </a:solidFill>
                  <a:latin typeface="Montserrat" pitchFamily="2" charset="0"/>
                  <a:ea typeface="Montserrat" pitchFamily="2" charset="0"/>
                  <a:cs typeface="Montserrat" pitchFamily="2" charset="0"/>
                </a:rPr>
                <a:t>TO</a:t>
              </a:r>
              <a:r>
                <a:rPr lang="en-IN" sz="1300" b="1" dirty="0">
                  <a:solidFill>
                    <a:schemeClr val="accent1"/>
                  </a:solidFill>
                  <a:latin typeface="Montserrat" pitchFamily="2" charset="0"/>
                  <a:ea typeface="Montserrat" pitchFamily="2" charset="0"/>
                  <a:cs typeface="Montserrat" pitchFamily="2" charset="0"/>
                </a:rPr>
                <a:t> SAVE, </a:t>
              </a:r>
              <a:r>
                <a:rPr lang="en-IN" sz="1300" b="1" dirty="0">
                  <a:solidFill>
                    <a:schemeClr val="accent2"/>
                  </a:solidFill>
                  <a:latin typeface="Montserrat" pitchFamily="2" charset="0"/>
                  <a:ea typeface="Montserrat" pitchFamily="2" charset="0"/>
                  <a:cs typeface="Montserrat" pitchFamily="2" charset="0"/>
                </a:rPr>
                <a:t>GROW, AND </a:t>
              </a:r>
              <a:r>
                <a:rPr lang="en-IN" sz="1300" b="1" dirty="0">
                  <a:solidFill>
                    <a:schemeClr val="accent1"/>
                  </a:solidFill>
                  <a:latin typeface="Montserrat" pitchFamily="2" charset="0"/>
                  <a:ea typeface="Montserrat" pitchFamily="2" charset="0"/>
                  <a:cs typeface="Montserrat" pitchFamily="2" charset="0"/>
                </a:rPr>
                <a:t>PROTECT </a:t>
              </a:r>
            </a:p>
            <a:p>
              <a:pPr algn="ctr"/>
              <a:r>
                <a:rPr lang="en-IN" sz="1300" dirty="0">
                  <a:solidFill>
                    <a:schemeClr val="bg1"/>
                  </a:solidFill>
                  <a:latin typeface="Montserrat" pitchFamily="2" charset="0"/>
                  <a:ea typeface="Montserrat" pitchFamily="2" charset="0"/>
                  <a:cs typeface="Montserrat" pitchFamily="2" charset="0"/>
                </a:rPr>
                <a:t>YOUR MONEY AND ASSETS!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38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854DD1D0-4B21-276B-F344-C3E36D96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007" y="5766567"/>
              <a:ext cx="1680034" cy="43838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954CF12-D985-7A55-8A04-90DD857FE8F4}"/>
                </a:ext>
              </a:extLst>
            </p:cNvPr>
            <p:cNvSpPr txBox="1"/>
            <p:nvPr/>
          </p:nvSpPr>
          <p:spPr>
            <a:xfrm>
              <a:off x="498241" y="5900017"/>
              <a:ext cx="90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Plus…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EA89AB-A9CA-724A-716B-11F8EF9A8D61}"/>
              </a:ext>
            </a:extLst>
          </p:cNvPr>
          <p:cNvSpPr txBox="1"/>
          <p:nvPr/>
        </p:nvSpPr>
        <p:spPr>
          <a:xfrm>
            <a:off x="537418" y="1353188"/>
            <a:ext cx="25750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MWR MEMBERSHIP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$149.97 </a:t>
            </a:r>
            <a:r>
              <a:rPr lang="en-US" sz="1400" b="1" dirty="0"/>
              <a:t>per month</a:t>
            </a:r>
            <a:br>
              <a:rPr lang="en-US" sz="1600" b="1" dirty="0"/>
            </a:br>
            <a:r>
              <a:rPr lang="en-US" sz="1200" dirty="0">
                <a:solidFill>
                  <a:schemeClr val="bg1"/>
                </a:solidFill>
              </a:rPr>
              <a:t>Spouse Included, No Contracts,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&amp; No Setup Fees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CA3940-63D4-0069-0122-29B71AA1E956}"/>
              </a:ext>
            </a:extLst>
          </p:cNvPr>
          <p:cNvSpPr txBox="1"/>
          <p:nvPr/>
        </p:nvSpPr>
        <p:spPr>
          <a:xfrm>
            <a:off x="3366248" y="5010967"/>
            <a:ext cx="5459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Think about it…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 Whether you have $2 in your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Montserrat" panose="00000500000000000000" pitchFamily="2" charset="0"/>
              </a:rPr>
              <a:t>Pocket, $2 Million, or anywhere in between…</a:t>
            </a:r>
          </a:p>
          <a:p>
            <a:pPr algn="ctr"/>
            <a:r>
              <a:rPr lang="en-US" sz="1400" b="0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We ALL have one thing in common! </a:t>
            </a:r>
            <a:r>
              <a:rPr lang="en-US" sz="14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EXPENSES!</a:t>
            </a:r>
            <a:br>
              <a:rPr lang="en-US" sz="14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en-US" sz="1400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(Loans, Taxes, Healthcare, Monthly Bills &amp; more…)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1794E-DE10-3D19-9023-9B38FCB90610}"/>
              </a:ext>
            </a:extLst>
          </p:cNvPr>
          <p:cNvSpPr txBox="1"/>
          <p:nvPr/>
        </p:nvSpPr>
        <p:spPr>
          <a:xfrm>
            <a:off x="8796404" y="2529957"/>
            <a:ext cx="32337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3C257"/>
                </a:solidFill>
              </a:rPr>
              <a:t>What YOU Do?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Refer others to MWR’s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72-Hour Money Challenge!</a:t>
            </a:r>
            <a:br>
              <a:rPr lang="en-US" sz="1400" b="1" dirty="0">
                <a:solidFill>
                  <a:srgbClr val="53C257"/>
                </a:solidFill>
              </a:rPr>
            </a:br>
            <a:endParaRPr lang="en-US" sz="1400" b="1" dirty="0">
              <a:solidFill>
                <a:srgbClr val="53C257"/>
              </a:solidFill>
            </a:endParaRPr>
          </a:p>
          <a:p>
            <a:pPr algn="ctr"/>
            <a:r>
              <a:rPr lang="en-US" sz="1400" b="1" dirty="0">
                <a:solidFill>
                  <a:srgbClr val="53C257"/>
                </a:solidFill>
              </a:rPr>
              <a:t>What Your Experts Do?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Turn </a:t>
            </a:r>
            <a:r>
              <a:rPr lang="en-US" sz="1400" b="1" dirty="0">
                <a:solidFill>
                  <a:schemeClr val="bg1"/>
                </a:solidFill>
              </a:rPr>
              <a:t>Expenses</a:t>
            </a:r>
            <a:r>
              <a:rPr lang="en-US" sz="1400" dirty="0">
                <a:solidFill>
                  <a:schemeClr val="bg1"/>
                </a:solidFill>
              </a:rPr>
              <a:t> Back </a:t>
            </a:r>
            <a:r>
              <a:rPr lang="en-US" sz="1400" b="1" dirty="0">
                <a:solidFill>
                  <a:schemeClr val="bg1"/>
                </a:solidFill>
              </a:rPr>
              <a:t>Into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Income</a:t>
            </a:r>
            <a:r>
              <a:rPr lang="en-US" sz="1400" dirty="0">
                <a:solidFill>
                  <a:schemeClr val="bg1"/>
                </a:solidFill>
              </a:rPr>
              <a:t> For Those YOU Refer!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C1C17-32C4-4095-DF47-278C5959B5A8}"/>
              </a:ext>
            </a:extLst>
          </p:cNvPr>
          <p:cNvSpPr txBox="1"/>
          <p:nvPr/>
        </p:nvSpPr>
        <p:spPr>
          <a:xfrm>
            <a:off x="8796404" y="4236837"/>
            <a:ext cx="3233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3C257"/>
                </a:solidFill>
              </a:rPr>
              <a:t>The Perfect Business…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WORK SMARTER, NOT HARDER!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Where else can you get paid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daily to let someone else do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the work for you?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rgbClr val="53C257"/>
              </a:solidFill>
            </a:endParaRPr>
          </a:p>
          <a:p>
            <a:pPr algn="ctr"/>
            <a:r>
              <a:rPr lang="en-US" sz="1400" b="1" dirty="0">
                <a:solidFill>
                  <a:srgbClr val="53C257"/>
                </a:solidFill>
              </a:rPr>
              <a:t>Earn $5 to $15,000/day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In Daily Guarantee Income!</a:t>
            </a:r>
          </a:p>
        </p:txBody>
      </p:sp>
    </p:spTree>
    <p:extLst>
      <p:ext uri="{BB962C8B-B14F-4D97-AF65-F5344CB8AC3E}">
        <p14:creationId xmlns:p14="http://schemas.microsoft.com/office/powerpoint/2010/main" val="3535950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/>
      <p:bldP spid="16" grpId="0" build="p"/>
      <p:bldP spid="40" grpId="0"/>
      <p:bldP spid="22" grpId="0"/>
      <p:bldP spid="45" grpId="0"/>
      <p:bldP spid="46" grpId="0"/>
      <p:bldP spid="19" grpId="0"/>
      <p:bldP spid="44" grpId="0"/>
      <p:bldP spid="7" grpId="0" uiExpand="1" build="p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7153E-1EC6-378C-7221-2A6949D67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A96D63-5B0E-88EA-3E30-D932F2389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255" b="6875"/>
          <a:stretch/>
        </p:blipFill>
        <p:spPr>
          <a:xfrm>
            <a:off x="255143" y="-33019"/>
            <a:ext cx="6801824" cy="6065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E5AC50-EB24-E02B-27E3-706228B4F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9" r="33434" b="7139"/>
          <a:stretch/>
        </p:blipFill>
        <p:spPr>
          <a:xfrm>
            <a:off x="7061201" y="-33019"/>
            <a:ext cx="901700" cy="6048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B2CED-FE00-C116-39C3-CAEA496E2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7" r="26048"/>
          <a:stretch/>
        </p:blipFill>
        <p:spPr>
          <a:xfrm>
            <a:off x="7962900" y="-33020"/>
            <a:ext cx="855134" cy="6513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108E5-271D-11A6-693D-C93921AAB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9"/>
          <a:stretch/>
        </p:blipFill>
        <p:spPr>
          <a:xfrm>
            <a:off x="8822267" y="-33020"/>
            <a:ext cx="3011851" cy="65131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56CC86-67F3-DAE5-A1D1-160C55443929}"/>
              </a:ext>
            </a:extLst>
          </p:cNvPr>
          <p:cNvSpPr/>
          <p:nvPr/>
        </p:nvSpPr>
        <p:spPr>
          <a:xfrm>
            <a:off x="4286250" y="1098955"/>
            <a:ext cx="819150" cy="4893816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B7A82-F65E-74AE-B97F-B48AD3A21F5F}"/>
              </a:ext>
            </a:extLst>
          </p:cNvPr>
          <p:cNvSpPr/>
          <p:nvPr/>
        </p:nvSpPr>
        <p:spPr>
          <a:xfrm rot="16200000">
            <a:off x="5012673" y="-48807"/>
            <a:ext cx="309562" cy="376657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883AF-656B-CC41-DC29-D21CB25A6B2D}"/>
              </a:ext>
            </a:extLst>
          </p:cNvPr>
          <p:cNvSpPr/>
          <p:nvPr/>
        </p:nvSpPr>
        <p:spPr>
          <a:xfrm rot="16200000">
            <a:off x="5019394" y="561072"/>
            <a:ext cx="309562" cy="378002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D6CD6-682A-5AFA-2CE3-5D39DB1CBF9E}"/>
              </a:ext>
            </a:extLst>
          </p:cNvPr>
          <p:cNvSpPr/>
          <p:nvPr/>
        </p:nvSpPr>
        <p:spPr>
          <a:xfrm rot="16200000">
            <a:off x="5012670" y="1485556"/>
            <a:ext cx="309562" cy="376658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6938BF-B47D-8B32-ED66-C49A33132777}"/>
              </a:ext>
            </a:extLst>
          </p:cNvPr>
          <p:cNvSpPr/>
          <p:nvPr/>
        </p:nvSpPr>
        <p:spPr>
          <a:xfrm rot="16200000">
            <a:off x="5014912" y="3022764"/>
            <a:ext cx="309562" cy="377106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1B4D8-DB1F-41D9-AB89-00DF52BC307C}"/>
              </a:ext>
            </a:extLst>
          </p:cNvPr>
          <p:cNvSpPr txBox="1"/>
          <p:nvPr/>
        </p:nvSpPr>
        <p:spPr>
          <a:xfrm>
            <a:off x="1492516" y="6167689"/>
            <a:ext cx="78779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choice is yours!</a:t>
            </a:r>
          </a:p>
          <a:p>
            <a:pPr algn="ctr"/>
            <a: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want some of the money (</a:t>
            </a:r>
            <a:r>
              <a:rPr lang="en-US" sz="1100" b="1" i="0" dirty="0">
                <a:solidFill>
                  <a:srgbClr val="0EA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Only!</a:t>
            </a:r>
            <a: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b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or… 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 Money (</a:t>
            </a:r>
            <a:r>
              <a:rPr lang="en-US" sz="1100" b="1" dirty="0">
                <a:solidFill>
                  <a:srgbClr val="53C2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with Membership</a:t>
            </a: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 Which would you prefer?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FC3963-500A-92E4-17C5-C07CDEB81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6872" y="5537407"/>
            <a:ext cx="2458152" cy="9138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37A880-BF4C-8880-CB22-6313634E702D}"/>
              </a:ext>
            </a:extLst>
          </p:cNvPr>
          <p:cNvSpPr txBox="1"/>
          <p:nvPr/>
        </p:nvSpPr>
        <p:spPr>
          <a:xfrm>
            <a:off x="2280584" y="5997463"/>
            <a:ext cx="60952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i="0" dirty="0">
                <a:solidFill>
                  <a:srgbClr val="53C2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MWR REVENUE SHARING PLAN PDF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185838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MWR">
      <a:dk1>
        <a:srgbClr val="0EA9EF"/>
      </a:dk1>
      <a:lt1>
        <a:srgbClr val="FFFFFF"/>
      </a:lt1>
      <a:dk2>
        <a:srgbClr val="FFFFFF"/>
      </a:dk2>
      <a:lt2>
        <a:srgbClr val="010164"/>
      </a:lt2>
      <a:accent1>
        <a:srgbClr val="0EA9EF"/>
      </a:accent1>
      <a:accent2>
        <a:srgbClr val="53C257"/>
      </a:accent2>
      <a:accent3>
        <a:srgbClr val="007236"/>
      </a:accent3>
      <a:accent4>
        <a:srgbClr val="010164"/>
      </a:accent4>
      <a:accent5>
        <a:srgbClr val="0C45A6"/>
      </a:accent5>
      <a:accent6>
        <a:srgbClr val="122245"/>
      </a:accent6>
      <a:hlink>
        <a:srgbClr val="666666"/>
      </a:hlink>
      <a:folHlink>
        <a:srgbClr val="659C0D"/>
      </a:folHlink>
    </a:clrScheme>
    <a:fontScheme name="MWR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358</Words>
  <Application>Microsoft Office PowerPoint</Application>
  <PresentationFormat>Widescreen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Montserrat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Brian House</cp:lastModifiedBy>
  <cp:revision>165</cp:revision>
  <dcterms:created xsi:type="dcterms:W3CDTF">2024-02-17T12:23:22Z</dcterms:created>
  <dcterms:modified xsi:type="dcterms:W3CDTF">2024-03-05T17:18:56Z</dcterms:modified>
</cp:coreProperties>
</file>